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7"/>
  </p:handoutMasterIdLst>
  <p:sldIdLst>
    <p:sldId id="269" r:id="rId2"/>
    <p:sldId id="272" r:id="rId3"/>
    <p:sldId id="270" r:id="rId4"/>
    <p:sldId id="266" r:id="rId5"/>
    <p:sldId id="271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34B5596-D4FB-4D90-95AA-1341A3F94966}" type="datetimeFigureOut">
              <a:rPr lang="en-US" smtClean="0"/>
              <a:t>10/1/2015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415130E-EAAC-4470-B54D-28336CC7B2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550695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36D20D1-E22E-4974-85CB-A157EDB281EA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30639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E01CE0B-829D-4FA8-B1DE-85E50B595D5A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19181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7D8717F-9063-4A1A-948D-E7A5053433A6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28220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E3A6C0-A4F8-40D6-93FE-E9F01F0313DB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78006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65BED94-7D87-4FD7-BC66-A09588D09355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20353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99F8C9-2987-4072-8E58-F2A88F84FA17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48217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54FAD87-56AE-4D26-BC0A-125483B5A789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80228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848F38-5E16-4186-955D-270BABD6AD1D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71552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8491FF7-7F0B-4FF4-8272-066E34BD4DAF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42303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2782FE6-89B0-402C-B1B4-F0A24F9B6E2D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75309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4A2A006-2095-451B-9710-3BF81D416DB8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48506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A738AA85-F945-466A-A405-7DE90CEF511B}" type="slidenum">
              <a:rPr lang="en-US" alt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28083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pPr algn="l"/>
            <a:r>
              <a:rPr lang="en-US" altLang="en-US" sz="3200" dirty="0" smtClean="0">
                <a:solidFill>
                  <a:srgbClr val="FF0000"/>
                </a:solidFill>
              </a:rPr>
              <a:t>10/01/15</a:t>
            </a:r>
            <a:br>
              <a:rPr lang="en-US" altLang="en-US" sz="3200" dirty="0" smtClean="0">
                <a:solidFill>
                  <a:srgbClr val="FF0000"/>
                </a:solidFill>
              </a:rPr>
            </a:br>
            <a:r>
              <a:rPr lang="es-ES_tradnl" altLang="en-US" sz="3200" i="1" dirty="0">
                <a:solidFill>
                  <a:schemeClr val="accent1">
                    <a:lumMod val="75000"/>
                  </a:schemeClr>
                </a:solidFill>
              </a:rPr>
              <a:t>L.O.: To </a:t>
            </a:r>
            <a:r>
              <a:rPr lang="es-ES_tradnl" altLang="en-US" sz="3200" i="1" dirty="0" err="1">
                <a:solidFill>
                  <a:schemeClr val="accent1">
                    <a:lumMod val="75000"/>
                  </a:schemeClr>
                </a:solidFill>
              </a:rPr>
              <a:t>review</a:t>
            </a:r>
            <a:r>
              <a:rPr lang="es-ES_tradnl" altLang="en-US" sz="3200" i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s-ES_tradnl" altLang="en-US" sz="3200" i="1" dirty="0" err="1">
                <a:solidFill>
                  <a:schemeClr val="accent1">
                    <a:lumMod val="75000"/>
                  </a:schemeClr>
                </a:solidFill>
              </a:rPr>
              <a:t>the</a:t>
            </a:r>
            <a:r>
              <a:rPr lang="es-ES_tradnl" altLang="en-US" sz="3200" i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s-ES_tradnl" altLang="en-US" sz="3200" i="1" dirty="0" err="1">
                <a:solidFill>
                  <a:schemeClr val="accent1">
                    <a:lumMod val="75000"/>
                  </a:schemeClr>
                </a:solidFill>
              </a:rPr>
              <a:t>seasons</a:t>
            </a:r>
            <a:r>
              <a:rPr lang="es-ES_tradnl" altLang="en-US" sz="3200" i="1" dirty="0">
                <a:solidFill>
                  <a:schemeClr val="accent1">
                    <a:lumMod val="75000"/>
                  </a:schemeClr>
                </a:solidFill>
              </a:rPr>
              <a:t> and </a:t>
            </a:r>
            <a:r>
              <a:rPr lang="es-ES_tradnl" altLang="en-US" sz="3200" i="1" dirty="0" err="1">
                <a:solidFill>
                  <a:schemeClr val="accent1">
                    <a:lumMod val="75000"/>
                  </a:schemeClr>
                </a:solidFill>
              </a:rPr>
              <a:t>weather</a:t>
            </a:r>
            <a:r>
              <a:rPr lang="es-ES_tradnl" altLang="en-US" sz="3200" i="1" dirty="0">
                <a:solidFill>
                  <a:schemeClr val="accent1">
                    <a:lumMod val="75000"/>
                  </a:schemeClr>
                </a:solidFill>
              </a:rPr>
              <a:t>.</a:t>
            </a:r>
            <a:br>
              <a:rPr lang="es-ES_tradnl" altLang="en-US" sz="3200" i="1" dirty="0">
                <a:solidFill>
                  <a:schemeClr val="accent1">
                    <a:lumMod val="75000"/>
                  </a:schemeClr>
                </a:solidFill>
              </a:rPr>
            </a:br>
            <a:endParaRPr lang="en-US" altLang="en-US" sz="3200" dirty="0">
              <a:solidFill>
                <a:srgbClr val="FF0000"/>
              </a:solidFill>
            </a:endParaRP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1066800"/>
            <a:ext cx="8763000" cy="58674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s-ES_tradnl" altLang="en-US" dirty="0" smtClean="0"/>
              <a:t>¿Que estación es?</a:t>
            </a:r>
          </a:p>
          <a:p>
            <a:pPr marL="514350" indent="-514350">
              <a:lnSpc>
                <a:spcPct val="90000"/>
              </a:lnSpc>
              <a:buFont typeface="+mj-lt"/>
              <a:buAutoNum type="arabicPeriod"/>
            </a:pPr>
            <a:r>
              <a:rPr lang="es-ES_tradnl" altLang="en-US" dirty="0" smtClean="0"/>
              <a:t>Los meses de junio, julio y agosto.</a:t>
            </a:r>
          </a:p>
          <a:p>
            <a:pPr marL="514350" indent="-514350">
              <a:lnSpc>
                <a:spcPct val="90000"/>
              </a:lnSpc>
              <a:buFont typeface="+mj-lt"/>
              <a:buAutoNum type="arabicPeriod"/>
            </a:pPr>
            <a:r>
              <a:rPr lang="es-ES_tradnl" altLang="en-US" dirty="0" smtClean="0"/>
              <a:t>Los meses de marzo, abril y mayo</a:t>
            </a:r>
          </a:p>
          <a:p>
            <a:pPr marL="514350" indent="-514350">
              <a:lnSpc>
                <a:spcPct val="90000"/>
              </a:lnSpc>
              <a:buFont typeface="+mj-lt"/>
              <a:buAutoNum type="arabicPeriod"/>
            </a:pPr>
            <a:r>
              <a:rPr lang="es-ES_tradnl" altLang="en-US" dirty="0" smtClean="0"/>
              <a:t>Los meses de diciembre, enero y febrero</a:t>
            </a:r>
          </a:p>
          <a:p>
            <a:pPr marL="514350" indent="-514350">
              <a:lnSpc>
                <a:spcPct val="90000"/>
              </a:lnSpc>
              <a:buFont typeface="+mj-lt"/>
              <a:buAutoNum type="arabicPeriod"/>
            </a:pPr>
            <a:r>
              <a:rPr lang="es-ES_tradnl" altLang="en-US" dirty="0" smtClean="0"/>
              <a:t>Los meses de septiembre, octubre y noviembre</a:t>
            </a:r>
          </a:p>
          <a:p>
            <a:pPr>
              <a:lnSpc>
                <a:spcPct val="90000"/>
              </a:lnSpc>
            </a:pPr>
            <a:r>
              <a:rPr lang="es-ES_tradnl" altLang="en-US" dirty="0" smtClean="0"/>
              <a:t>Describe el tiempo.</a:t>
            </a:r>
          </a:p>
          <a:p>
            <a:pPr marL="514350" indent="-514350">
              <a:lnSpc>
                <a:spcPct val="90000"/>
              </a:lnSpc>
              <a:buFont typeface="+mj-lt"/>
              <a:buAutoNum type="arabicPeriod"/>
            </a:pPr>
            <a:r>
              <a:rPr lang="es-ES_tradnl" altLang="en-US" dirty="0" smtClean="0"/>
              <a:t>¿Qué tiempo hace en el verano?</a:t>
            </a:r>
          </a:p>
          <a:p>
            <a:pPr marL="514350" indent="-514350">
              <a:lnSpc>
                <a:spcPct val="90000"/>
              </a:lnSpc>
              <a:buFont typeface="+mj-lt"/>
              <a:buAutoNum type="arabicPeriod"/>
            </a:pPr>
            <a:r>
              <a:rPr lang="es-ES_tradnl" altLang="en-US" dirty="0" smtClean="0"/>
              <a:t>¿Qué tiempo hace en el invierno?</a:t>
            </a:r>
          </a:p>
          <a:p>
            <a:pPr marL="514350" indent="-514350">
              <a:lnSpc>
                <a:spcPct val="90000"/>
              </a:lnSpc>
              <a:buFont typeface="+mj-lt"/>
              <a:buAutoNum type="arabicPeriod"/>
            </a:pPr>
            <a:r>
              <a:rPr lang="es-ES_tradnl" altLang="en-US" dirty="0" smtClean="0"/>
              <a:t>¿Qué tiempo hace en la primavera?</a:t>
            </a:r>
          </a:p>
          <a:p>
            <a:pPr marL="514350" indent="-514350">
              <a:lnSpc>
                <a:spcPct val="90000"/>
              </a:lnSpc>
              <a:buFont typeface="+mj-lt"/>
              <a:buAutoNum type="arabicPeriod"/>
            </a:pPr>
            <a:r>
              <a:rPr lang="es-ES_tradnl" altLang="en-US" dirty="0" smtClean="0"/>
              <a:t>¿Qué tiempo hace en el otoño?</a:t>
            </a:r>
            <a:endParaRPr lang="es-ES_tradnl" altLang="en-US" dirty="0"/>
          </a:p>
        </p:txBody>
      </p:sp>
    </p:spTree>
    <p:extLst>
      <p:ext uri="{BB962C8B-B14F-4D97-AF65-F5344CB8AC3E}">
        <p14:creationId xmlns:p14="http://schemas.microsoft.com/office/powerpoint/2010/main" val="1299722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271462"/>
            <a:ext cx="2901841" cy="2657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4" name="Picture 4" descr="https://encrypted-tbn0.gstatic.com/images?q=tbn:ANd9GcRAr2MeA8X_GBXw1nneF2brle1o4rSZiX3_-t5ev6C64LVEuwPsx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5400" y="152400"/>
            <a:ext cx="3048000" cy="29282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AutoShape 8" descr="data:image/jpeg;base64,/9j/4AAQSkZJRgABAQAAAQABAAD/2wCEAAkGBxQSEhQUEhQUFRUXFBUVFBQVFxQUFBYUFBQXFhQVFBQYHCggGBolHBQUITEhJSkrLi4uFx8zODMsNygtLisBCgoKDQwMFAwNFCwZFBksLCwsLCwrLCwrNysrKywrKywsNzcsNywsKzc3LCwrLCs3LDcsLDcrKywsLCssKywsLP/AABEIALgBEwMBIgACEQEDEQH/xAAbAAACAwEBAQAAAAAAAAAAAAADBAABAgUGB//EADAQAAIBAwIFAgQHAQEBAAAAAAABAgMRIQQxEkFRYXGB8BMikaEFFDKxwdHx4cJS/8QAFgEBAQEAAAAAAAAAAAAAAAAAAAEC/8QAFhEBAQEAAAAAAAAAAAAAAAAAABEB/9oADAMBAAIRAxEAPwD5lp4JyjxXUXu+1zuautCEYqnlON3f6bPKeN+xxuHNottYtfq0r/c3FcgolSTbbb2x/nUwmUyfYAlOdgsZt79b+oCLCxfv+SB6Xyqz33a2a+ws5GJ1L++hLhTenrWv9zv6WrGKdnl5edvN/eTztGg2rjdCjLdX7vp5KmvRwmt7u9ueFmzf3Qxl7fyr/U5mjqPN1s7Xx+506ddrl79Co3FPwGp0348g1Vu83f8AAaNR+8v6AGimgyYGMvbCwX+hBEYkbMVGUK1YAJRGZyASkQVwmZR+xfEZlUVgodSf9gZz6F1crAvnn2ZBa7g6rNKVv6ayYqO+4AJMHfIWpHoDm+e/UCoT7e+pm9++eRmLNJ2sAOfgy12DW5mox5gIzpW39sxVWFhY/kcqL/AShv8AbwBypach1I6f3YhRNT+F0lDiV7K8sNXd+75f0ciNThb4Uru8etuJWduXP7AvzMsridnur7gXLJFbm03hJL+uZaV2YNQIrXCRFXNQtzCImaiykbSAPQqNZXr/ANO1ooOUcO2eX3ONSqZ5O1rLk+R19FVVrJJZdldg0/pk1bPq+Y0lJ9PfPcWg2un3D3x/K2sVBqOeY5Sdts/v5Eqcva94GKcXz+gD0LtBY4F6d+v7h4KxUEA1WEbBVQFpStzAyqG52QHciqlIFJ/4GSyVUYC0pPlt6/6L/EfvyHq9Qau77bcwKfzXv/1fXyYTX03/AIZlx83XO+MdAdSTfL/yBtvv6AanX68/Uy5Sj2JLO/E/VABiwsprqBlboWqnL+ACuaLTBY5lSsA5OStjKEascXXX7FPsSXaWAK4vdywSqePUhR59skSmWiK23t7+pSQWNa0Ul5ffoSpLizz7ASnBtNrlllEaNRSAqIVGYR3tnoatZ29GQGVJpXfY6GgpSusNZTTza3NfcVp1brhljujtaefyxttbD/49ihtNW5G1BJYF4p7m4P3gIepSVvf8BoSEqcxmEgHqTGExSnK4zFlGmzElctmQherSAxiNTQNkUAHNMO0YmApUpdX9f6B/Bd/f2GUi2As6SW69eZjh/wDn6jM6d8v0BVGr2+oCc3jv75i0o32+w3ONzHDYBSVMzKI3Om92DUWAvFdg6kvBHTd+RUqcuaduVgJUcd3YBwcW1kkMKhi7Xhe+YKrSAVaIMrTdyAeY4TSQaemlHeLXlNDGn0Mpfv5tuFKKODXCacHewSmrbkFx00muKzate4NIepTcXZbPLXbmguo0cpKMopWtssFHOhAYhp+Ju2ff9nQ0ugSSb3tldwmn0NpO7sntbcDm6eFnlNr+zu0IWirLl1z6ozpaXXPnyNtXCA2aLi+4bhtvkJGCAzSfdegzSZhUQsIgN0Q8WKxDJgGuZZLlXKKMyyXJmLkGXEFNBuIxMALj0Ms2wTlYCSlgX4Pf8BFG+eRtrAC7jYzwdffQLw5NWAWqLGRdoeqQwJyQGqMbtDsaaF9LuNSlZZ9+gCNd5KpUcXeTXBxPyP0KWO37oBNae+6IdLgIUcVUFKCi07WW++CqmnXJW7rcfsBkskHInpvmUny5rqLujl88nclFHMqQs2BUNNFrO9h2nGyslhbBdNBOK8B2gFpRZaNyjyNU8ev7gAoMcoIV0yGoMA0oYKsTkbSAuKCxMFpgFiwsWAQWIBkWYTNXAjMSiaZlsAckDkwsmDaADOJlwQVoxYCokJYlwB2NWLki4xAzUWBGSOi4iVSOWBrTRyMVlZO3gxpVk3qXsgBaeldnR4QWkjgYbAiiQuxCjmtFKJsuxACUDk6hfM/J22ji1/1Py/3Ae09P5V4DQNaZfLHwgrpgCnG4vbNhmSa7gaq5gA02w1GIDRbMZiBtPBriMZCQgBXEbjc0olpAaiFiDRtAETLuYuXcCymS5TYGJGGbZhgZZlmymANoo2yNAYCJGUgyQFWE9Qss6CQlqlkCaVblVcszSnYLp4Xl9wG6MLIOokjEIkBmxDfCQo5CLIkXYgxI4dX9T8s7sjhVN35A7Ol/THwg4DS/pj4QwgMtAKtIZBzAR0MR5RE9APoAajkMgfMIBZCmQDaZdzFyXAJcu4LiL4gCXJcxxEuBpmGauQDNiWNksAO2S3A01k3wgLpBoow0MxiBlQFNath+wlrd0AoonS0lKy8idCF2jqxQFpGrERYRLFGiiq5MS7G4QNcBAtUOCz0GoWH4f7HAaA7Oj/SvAwgOiXyR8DHCBQOpsFsDqrDAS/Dx5CH4cdADHMID5mwI2ZuZqSMRmAa5TkY4jE5ABlX+a4x8U5Unkap7AORqBFMUiwsZAMpmkwEZG1IAyLKRbYFPcKkB4lcOgAtZGIALDFPYC7COsWfQfYlq1kIHpl8yOnFHO06+ZHSigNIsiRdgMkNEKpL4RXA+wyodis9CDnayD4Xjly7nGnpZLeLXoz1F+zM2fT6gcv8AD38qXkb97DXCuaMVljGfsAtJgqjw/DDVKXr0/oU1MLrZ3AW/DmrXvz/oZlXXcR0qeVs77O6N1VKPL6ZAYdfoi1X6nN+P3CRreAHJ1EY+MhZzbKiyBn4hmVQA6pmVQCqzyMKQo5ZNKoA2pm1UE1UNKoA7GoHp1DmqobjWA60JA9Y8LyK0641TlcoWidWivlXhA/hRe6GqcABKkFhGxvgL+EBgU1GWOOg+rMPShCdNWaOjEF+VCRg0ARFmEmXkDRDN2QqtOoYlXXVHFnqG93cz+ZQo7T1MTL1KOL+YW93n6egKrrEiUdt6qIKeoPN1fxNeQD/EJNfqsgPSz1HewjX1j5WkcGesb2z5/oDLVyZB09Vq5csC710ub+5zZVWy4XYDrr3e7D0+4rShYZgwCznYE6hVRAZBReMnEA4icRAfjJxgOInGAwpmlMWUi+IBjjNKoLcROIBuNUZpai3M5qmbjUA72n1vJnRpVTy0K6H9NrLc8FR6KnUuFizm6fUKQ5GZQ1GRq6AwqhYe0EWyXRqxdgMXRTsadNmXBgZuvaZCvh+SFV5esur9BLUVUs3t3OfrPxRrEcvq9jmVdQ5fqZkParW9G34dkLVNVJ7vApxEswGIVOgZVOthNNlSn3uAzUqr/APxAaYzRpdUFSnBscpqwOki6lQAzq2K/MMW4iXJQw6plzBJkuATiJcxclwrdyNmOIy5AFUi+IFciYBuInECuXcgKpGlIBcviKg6mGo1bCakXxAdijqrbM6ek/EeTPLxqDNPU+Co9pTqJ7BOKx5vSa1x8HZ02rUluUdKjX6h+I5V2sjFHV8mEPRmbiL8aaJGo+aAYbRBZ1u5C0fG4z6m4xb7IhDLQsYpFVZJEIABzvtkJRjnKyQgQ5GBqU7EIFCcirkIZVEaRCAS5LlkAlyXIQCXKkyEAly7kIBLl3IQCXJchAJcu5CAXxFqRCAFhWa5nQ0Gs4XuQhUeg0muTHJWeUUQ0jVOo0HWp6kIBhyRCEA/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pic>
        <p:nvPicPr>
          <p:cNvPr id="10249" name="Picture 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7193" y="3886200"/>
            <a:ext cx="3416576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51" name="Picture 11" descr="https://encrypted-tbn3.gstatic.com/images?q=tbn:ANd9GcRKY4P9G3xqj0T-2W7I2um3hpJhOMWU4Mnh7T0m-ezSmAifuOAiTGNqDoBr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53102" y="3733800"/>
            <a:ext cx="3252698" cy="24363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 Box 8"/>
          <p:cNvSpPr txBox="1">
            <a:spLocks noChangeArrowheads="1"/>
          </p:cNvSpPr>
          <p:nvPr/>
        </p:nvSpPr>
        <p:spPr bwMode="auto">
          <a:xfrm>
            <a:off x="682506" y="3062288"/>
            <a:ext cx="2441694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800" b="1" dirty="0">
                <a:solidFill>
                  <a:srgbClr val="0000FF"/>
                </a:solidFill>
              </a:rPr>
              <a:t>Esta nublado</a:t>
            </a:r>
          </a:p>
        </p:txBody>
      </p:sp>
      <p:sp>
        <p:nvSpPr>
          <p:cNvPr id="9" name="Text Box 8"/>
          <p:cNvSpPr txBox="1">
            <a:spLocks noChangeArrowheads="1"/>
          </p:cNvSpPr>
          <p:nvPr/>
        </p:nvSpPr>
        <p:spPr bwMode="auto">
          <a:xfrm>
            <a:off x="5562600" y="3062288"/>
            <a:ext cx="2262158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800" b="1" dirty="0">
                <a:solidFill>
                  <a:srgbClr val="0000FF"/>
                </a:solidFill>
              </a:rPr>
              <a:t>Hay llovizna</a:t>
            </a:r>
          </a:p>
        </p:txBody>
      </p:sp>
      <p:sp>
        <p:nvSpPr>
          <p:cNvPr id="10" name="Text Box 8"/>
          <p:cNvSpPr txBox="1">
            <a:spLocks noChangeArrowheads="1"/>
          </p:cNvSpPr>
          <p:nvPr/>
        </p:nvSpPr>
        <p:spPr bwMode="auto">
          <a:xfrm>
            <a:off x="914400" y="6262688"/>
            <a:ext cx="2202847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800" b="1" dirty="0">
                <a:solidFill>
                  <a:srgbClr val="0000FF"/>
                </a:solidFill>
              </a:rPr>
              <a:t>Hay neblina</a:t>
            </a:r>
          </a:p>
        </p:txBody>
      </p:sp>
      <p:sp>
        <p:nvSpPr>
          <p:cNvPr id="11" name="Text Box 8"/>
          <p:cNvSpPr txBox="1">
            <a:spLocks noChangeArrowheads="1"/>
          </p:cNvSpPr>
          <p:nvPr/>
        </p:nvSpPr>
        <p:spPr bwMode="auto">
          <a:xfrm>
            <a:off x="5334000" y="6248400"/>
            <a:ext cx="2744662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800" b="1" dirty="0">
                <a:solidFill>
                  <a:srgbClr val="0000FF"/>
                </a:solidFill>
              </a:rPr>
              <a:t>Hay huracanes</a:t>
            </a:r>
          </a:p>
        </p:txBody>
      </p:sp>
    </p:spTree>
    <p:extLst>
      <p:ext uri="{BB962C8B-B14F-4D97-AF65-F5344CB8AC3E}">
        <p14:creationId xmlns:p14="http://schemas.microsoft.com/office/powerpoint/2010/main" val="4011781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-152400"/>
            <a:ext cx="8686800" cy="1143000"/>
          </a:xfrm>
        </p:spPr>
        <p:txBody>
          <a:bodyPr/>
          <a:lstStyle/>
          <a:p>
            <a:r>
              <a:rPr lang="en-US" sz="3600" dirty="0" smtClean="0">
                <a:solidFill>
                  <a:srgbClr val="FF0000"/>
                </a:solidFill>
              </a:rPr>
              <a:t>Mini-</a:t>
            </a:r>
            <a:r>
              <a:rPr lang="en-US" sz="3600" dirty="0" err="1" smtClean="0">
                <a:solidFill>
                  <a:srgbClr val="FF0000"/>
                </a:solidFill>
              </a:rPr>
              <a:t>Proyecto</a:t>
            </a:r>
            <a:r>
              <a:rPr lang="en-US" sz="3600" dirty="0" smtClean="0">
                <a:solidFill>
                  <a:srgbClr val="FF0000"/>
                </a:solidFill>
              </a:rPr>
              <a:t>: Las </a:t>
            </a:r>
            <a:r>
              <a:rPr lang="en-US" sz="3600" dirty="0" err="1" smtClean="0">
                <a:solidFill>
                  <a:srgbClr val="FF0000"/>
                </a:solidFill>
              </a:rPr>
              <a:t>estaciones</a:t>
            </a:r>
            <a:r>
              <a:rPr lang="en-US" sz="3600" dirty="0" smtClean="0">
                <a:solidFill>
                  <a:srgbClr val="FF0000"/>
                </a:solidFill>
              </a:rPr>
              <a:t> y el </a:t>
            </a:r>
            <a:r>
              <a:rPr lang="en-US" sz="3600" dirty="0" err="1" smtClean="0">
                <a:solidFill>
                  <a:srgbClr val="FF0000"/>
                </a:solidFill>
              </a:rPr>
              <a:t>tiempo</a:t>
            </a:r>
            <a:endParaRPr lang="en-US" sz="3600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609600"/>
            <a:ext cx="9067800" cy="4525963"/>
          </a:xfrm>
        </p:spPr>
        <p:txBody>
          <a:bodyPr/>
          <a:lstStyle/>
          <a:p>
            <a:r>
              <a:rPr lang="en-US" sz="2800" dirty="0" smtClean="0"/>
              <a:t>Create an illustration of your favorite season on an    8 ½ x 11 piece of white paper</a:t>
            </a:r>
          </a:p>
          <a:p>
            <a:r>
              <a:rPr lang="en-US" sz="2800" dirty="0" smtClean="0"/>
              <a:t>On the top, label the SPANISH name of your favorite SEASON </a:t>
            </a:r>
            <a:r>
              <a:rPr lang="en-US" sz="2800" i="1" dirty="0" smtClean="0"/>
              <a:t>(nice, big &amp; colorful)</a:t>
            </a:r>
          </a:p>
          <a:p>
            <a:r>
              <a:rPr lang="en-US" sz="2800" dirty="0" smtClean="0"/>
              <a:t>On the BACK write your name and class.</a:t>
            </a:r>
            <a:endParaRPr lang="en-US" sz="2800" dirty="0"/>
          </a:p>
          <a:p>
            <a:r>
              <a:rPr lang="en-US" sz="2800" dirty="0" smtClean="0"/>
              <a:t>On the bottom, write the following IN SPANISH:</a:t>
            </a:r>
          </a:p>
          <a:p>
            <a:pPr lvl="1"/>
            <a:r>
              <a:rPr lang="en-US" sz="2400" dirty="0" smtClean="0"/>
              <a:t>My favorite season is </a:t>
            </a:r>
            <a:r>
              <a:rPr lang="en-US" sz="2400" u="sng" dirty="0"/>
              <a:t> </a:t>
            </a:r>
            <a:r>
              <a:rPr lang="en-US" sz="2400" i="1" u="sng" dirty="0" smtClean="0"/>
              <a:t>(season) </a:t>
            </a:r>
            <a:r>
              <a:rPr lang="en-US" sz="2400" dirty="0" smtClean="0"/>
              <a:t>.</a:t>
            </a:r>
          </a:p>
          <a:p>
            <a:pPr lvl="1"/>
            <a:r>
              <a:rPr lang="en-US" sz="2400" dirty="0" smtClean="0"/>
              <a:t>The months of </a:t>
            </a:r>
            <a:r>
              <a:rPr lang="en-US" sz="2400" u="sng" dirty="0" smtClean="0"/>
              <a:t> </a:t>
            </a:r>
            <a:r>
              <a:rPr lang="en-US" sz="2400" i="1" u="sng" dirty="0" smtClean="0"/>
              <a:t>(season) </a:t>
            </a:r>
            <a:r>
              <a:rPr lang="en-US" sz="2400" dirty="0"/>
              <a:t> </a:t>
            </a:r>
            <a:r>
              <a:rPr lang="en-US" sz="2400" dirty="0" smtClean="0"/>
              <a:t>are </a:t>
            </a:r>
            <a:r>
              <a:rPr lang="en-US" sz="2400" i="1" u="sng" dirty="0" smtClean="0"/>
              <a:t>(month)</a:t>
            </a:r>
            <a:r>
              <a:rPr lang="en-US" sz="2400" dirty="0" smtClean="0"/>
              <a:t>, </a:t>
            </a:r>
            <a:r>
              <a:rPr lang="en-US" sz="2400" i="1" u="sng" dirty="0" smtClean="0"/>
              <a:t>(month) </a:t>
            </a:r>
            <a:r>
              <a:rPr lang="en-US" sz="2400" dirty="0" smtClean="0"/>
              <a:t>and </a:t>
            </a:r>
            <a:r>
              <a:rPr lang="en-US" sz="2400" i="1" u="sng" dirty="0" smtClean="0"/>
              <a:t>(month)</a:t>
            </a:r>
            <a:r>
              <a:rPr lang="en-US" sz="2400" i="1" dirty="0" smtClean="0"/>
              <a:t>.</a:t>
            </a:r>
          </a:p>
          <a:p>
            <a:pPr lvl="1"/>
            <a:r>
              <a:rPr lang="en-US" sz="2400" dirty="0" smtClean="0"/>
              <a:t>At least 3 types of weather that occur during your season. </a:t>
            </a:r>
            <a:r>
              <a:rPr lang="en-US" sz="2400" i="1" dirty="0" smtClean="0"/>
              <a:t>(In </a:t>
            </a:r>
            <a:r>
              <a:rPr lang="en-US" sz="2400" i="1" u="sng" dirty="0" smtClean="0"/>
              <a:t>(season)</a:t>
            </a:r>
            <a:r>
              <a:rPr lang="en-US" sz="2400" i="1" dirty="0" smtClean="0"/>
              <a:t>, </a:t>
            </a:r>
            <a:r>
              <a:rPr lang="en-US" sz="2400" i="1" u="sng" dirty="0" smtClean="0"/>
              <a:t>(weather)</a:t>
            </a:r>
            <a:r>
              <a:rPr lang="en-US" sz="2400" i="1" dirty="0" smtClean="0"/>
              <a:t>, </a:t>
            </a:r>
            <a:r>
              <a:rPr lang="en-US" sz="2400" i="1" u="sng" dirty="0" smtClean="0"/>
              <a:t>(weather)</a:t>
            </a:r>
            <a:r>
              <a:rPr lang="en-US" sz="2400" i="1" dirty="0" smtClean="0"/>
              <a:t> and </a:t>
            </a:r>
            <a:r>
              <a:rPr lang="en-US" sz="2400" i="1" u="sng" dirty="0" smtClean="0"/>
              <a:t>(weather)</a:t>
            </a:r>
            <a:endParaRPr lang="en-US" sz="2400" dirty="0" smtClean="0"/>
          </a:p>
          <a:p>
            <a:r>
              <a:rPr lang="en-US" sz="2800" dirty="0"/>
              <a:t>This Mini </a:t>
            </a:r>
            <a:r>
              <a:rPr lang="en-US" sz="2800" dirty="0" smtClean="0"/>
              <a:t>Project </a:t>
            </a:r>
            <a:r>
              <a:rPr lang="en-US" sz="2800" dirty="0"/>
              <a:t>is due on </a:t>
            </a:r>
            <a:r>
              <a:rPr lang="en-US" sz="2800" dirty="0" smtClean="0"/>
              <a:t>MONDAY</a:t>
            </a:r>
            <a:r>
              <a:rPr lang="en-US" sz="2800" dirty="0"/>
              <a:t>!!!!!</a:t>
            </a:r>
          </a:p>
          <a:p>
            <a:r>
              <a:rPr lang="en-US" sz="2800" dirty="0"/>
              <a:t>REMEMBER BE CREATIVE TO IMPROVE YOUR </a:t>
            </a:r>
            <a:r>
              <a:rPr lang="en-US" sz="2800" dirty="0" smtClean="0"/>
              <a:t>GRADE!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829381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>
                <a:solidFill>
                  <a:srgbClr val="00B050"/>
                </a:solidFill>
              </a:rPr>
              <a:t>LA PRIMAVERA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5638800"/>
            <a:ext cx="9144000" cy="1461654"/>
          </a:xfrm>
        </p:spPr>
        <p:txBody>
          <a:bodyPr/>
          <a:lstStyle/>
          <a:p>
            <a:r>
              <a:rPr lang="es-ES_tradnl" sz="2400" dirty="0" smtClean="0"/>
              <a:t>Mi estación favorita es la primavera. Los meses de la primavera son marzo, abril y mayo.  En la primavera hace buen tiempo, hace fresco y llueve.</a:t>
            </a:r>
            <a:endParaRPr lang="es-ES_tradnl" sz="2400" dirty="0"/>
          </a:p>
        </p:txBody>
      </p:sp>
      <p:pic>
        <p:nvPicPr>
          <p:cNvPr id="11266" name="Picture 2" descr="C:\Users\Faculty\AppData\Local\Microsoft\Windows\Temporary Internet Files\Content.IE5\910IW0PA\MC900445204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304800"/>
            <a:ext cx="1728216" cy="7168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7" name="Picture 3" descr="C:\Users\Faculty\AppData\Local\Microsoft\Windows\Temporary Internet Files\Content.IE5\3XA7YHXQ\MC900437445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0400" y="0"/>
            <a:ext cx="1841500" cy="1095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9" name="Picture 5" descr="http://2.bp.blogspot.com/-PGFI1ync06w/TZNY7qbgwBI/AAAAAAAAICE/kNvQ48mRfBU/s1600/sophia.spring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095374"/>
            <a:ext cx="9127514" cy="4543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06355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  <a:p>
            <a:r>
              <a:rPr lang="en-US" dirty="0" smtClean="0"/>
              <a:t>Start working on the MINI-PROJECT due MONDAY</a:t>
            </a:r>
          </a:p>
          <a:p>
            <a:pPr lvl="1"/>
            <a:r>
              <a:rPr lang="en-US" dirty="0" smtClean="0"/>
              <a:t>Read the instructions AND the rubric carefully so you can obtain the highest grade possible.</a:t>
            </a:r>
            <a:endParaRPr lang="en-US" dirty="0"/>
          </a:p>
        </p:txBody>
      </p:sp>
      <p:sp>
        <p:nvSpPr>
          <p:cNvPr id="4" name="Title 1"/>
          <p:cNvSpPr txBox="1">
            <a:spLocks/>
          </p:cNvSpPr>
          <p:nvPr/>
        </p:nvSpPr>
        <p:spPr bwMode="auto">
          <a:xfrm>
            <a:off x="381000" y="685800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kern="0" dirty="0" err="1" smtClean="0">
                <a:solidFill>
                  <a:srgbClr val="FF0000"/>
                </a:solidFill>
              </a:rPr>
              <a:t>Tarea</a:t>
            </a:r>
            <a:r>
              <a:rPr lang="en-US" kern="0" dirty="0" smtClean="0">
                <a:solidFill>
                  <a:srgbClr val="FF0000"/>
                </a:solidFill>
              </a:rPr>
              <a:t> # 6b</a:t>
            </a:r>
            <a:endParaRPr lang="en-US" kern="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4757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2615</TotalTime>
  <Words>272</Words>
  <Application>Microsoft Office PowerPoint</Application>
  <PresentationFormat>On-screen Show (4:3)</PresentationFormat>
  <Paragraphs>31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Default Design</vt:lpstr>
      <vt:lpstr>10/01/15 L.O.: To review the seasons and weather. </vt:lpstr>
      <vt:lpstr>PowerPoint Presentation</vt:lpstr>
      <vt:lpstr>Mini-Proyecto: Las estaciones y el tiempo</vt:lpstr>
      <vt:lpstr>LA PRIMAVERA</vt:lpstr>
      <vt:lpstr>PowerPoint Presentation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 Clase 602 La fecha es el 17 de septiembre del 2014</dc:title>
  <dc:creator>Helen Zumaeta</dc:creator>
  <cp:lastModifiedBy>Helen Zumaeta</cp:lastModifiedBy>
  <cp:revision>14</cp:revision>
  <cp:lastPrinted>2014-09-18T16:09:22Z</cp:lastPrinted>
  <dcterms:created xsi:type="dcterms:W3CDTF">2014-09-16T19:41:38Z</dcterms:created>
  <dcterms:modified xsi:type="dcterms:W3CDTF">2015-10-01T18:43:56Z</dcterms:modified>
</cp:coreProperties>
</file>